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alsamiq Sans" panose="020B0604020202020204" charset="0"/>
      <p:regular r:id="rId16"/>
    </p:embeddedFont>
    <p:embeddedFont>
      <p:font typeface="Caveat Brush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8688" y="-591649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8465" y="8891778"/>
            <a:ext cx="4716664" cy="36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</a:pPr>
            <a:endParaRPr lang="en-US" sz="2199">
              <a:solidFill>
                <a:srgbClr val="FFFFF4"/>
              </a:solidFill>
              <a:latin typeface="Balsamiq Sans"/>
            </a:endParaRPr>
          </a:p>
        </p:txBody>
      </p:sp>
      <p:sp>
        <p:nvSpPr>
          <p:cNvPr id="5" name="Freeform 5"/>
          <p:cNvSpPr/>
          <p:nvPr/>
        </p:nvSpPr>
        <p:spPr>
          <a:xfrm flipV="1">
            <a:off x="4753323" y="8600882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4"/>
                </a:moveTo>
                <a:lnTo>
                  <a:pt x="14740902" y="2036924"/>
                </a:lnTo>
                <a:lnTo>
                  <a:pt x="14740902" y="0"/>
                </a:lnTo>
                <a:lnTo>
                  <a:pt x="0" y="0"/>
                </a:lnTo>
                <a:lnTo>
                  <a:pt x="0" y="20369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3" y="7551880"/>
            <a:ext cx="2043313" cy="167551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9633001" y="2183109"/>
            <a:ext cx="7626299" cy="5920781"/>
          </a:xfrm>
          <a:custGeom>
            <a:avLst/>
            <a:gdLst/>
            <a:ahLst/>
            <a:cxnLst/>
            <a:rect l="l" t="t" r="r" b="b"/>
            <a:pathLst>
              <a:path w="7626299" h="5920781">
                <a:moveTo>
                  <a:pt x="0" y="0"/>
                </a:moveTo>
                <a:lnTo>
                  <a:pt x="7626299" y="0"/>
                </a:lnTo>
                <a:lnTo>
                  <a:pt x="7626299" y="5920782"/>
                </a:lnTo>
                <a:lnTo>
                  <a:pt x="0" y="5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947811"/>
            <a:ext cx="8115300" cy="291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63"/>
              </a:lnSpc>
            </a:pPr>
            <a:r>
              <a:rPr lang="en-US" sz="16974" dirty="0">
                <a:solidFill>
                  <a:srgbClr val="FFFFFF"/>
                </a:solidFill>
                <a:latin typeface="Caveat Brush"/>
              </a:rPr>
              <a:t>CAPSTONE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47383"/>
            <a:ext cx="9504044" cy="29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29"/>
              </a:lnSpc>
            </a:pPr>
            <a:r>
              <a:rPr lang="en-US" sz="17235" dirty="0">
                <a:solidFill>
                  <a:srgbClr val="FFFFFF"/>
                </a:solidFill>
                <a:latin typeface="Caveat Brush"/>
              </a:rPr>
              <a:t>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7801F-BBC1-39EB-9406-E5954ABAD4A7}"/>
              </a:ext>
            </a:extLst>
          </p:cNvPr>
          <p:cNvSpPr txBox="1"/>
          <p:nvPr/>
        </p:nvSpPr>
        <p:spPr>
          <a:xfrm>
            <a:off x="2539357" y="7863078"/>
            <a:ext cx="5887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veat Brush" pitchFamily="2" charset="0"/>
              </a:rPr>
              <a:t>CSA1461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veat Brush" pitchFamily="2" charset="0"/>
              </a:rPr>
              <a:t>Compiler design for CFL</a:t>
            </a:r>
            <a:endParaRPr lang="en-IN" sz="2400" dirty="0">
              <a:solidFill>
                <a:schemeClr val="bg1"/>
              </a:solidFill>
              <a:latin typeface="Caveat Brush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2883475" y="1556034"/>
            <a:ext cx="12095903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RESULTS AND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6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 dirty="0">
                <a:solidFill>
                  <a:srgbClr val="FFFFFF"/>
                </a:solidFill>
                <a:latin typeface="Balsamiq Sans"/>
              </a:rPr>
              <a:t>Analyzing experimental data to evaluate compiler design choices and optimizations for effectiveness</a:t>
            </a:r>
          </a:p>
          <a:p>
            <a:pPr algn="ctr">
              <a:lnSpc>
                <a:spcPts val="4252"/>
              </a:lnSpc>
            </a:pPr>
            <a:endParaRPr lang="en-US" sz="3221" dirty="0">
              <a:solidFill>
                <a:srgbClr val="FFFFFF"/>
              </a:solidFill>
              <a:latin typeface="Balsamiq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1847910" y="1485880"/>
            <a:ext cx="13656546" cy="145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8486">
                <a:solidFill>
                  <a:srgbClr val="FFFFFF"/>
                </a:solidFill>
                <a:latin typeface="Caveat Brush"/>
              </a:rPr>
              <a:t>SAMPLE INPUT AND OUTPUT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065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Code samples showcasing the DSL code and corresponding results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2036782" y="1474931"/>
            <a:ext cx="13168479" cy="148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8"/>
              </a:lnSpc>
            </a:pPr>
            <a:r>
              <a:rPr lang="en-US" sz="8663">
                <a:solidFill>
                  <a:srgbClr val="FFFFFF"/>
                </a:solidFill>
                <a:latin typeface="Caveat Brush"/>
              </a:rPr>
              <a:t>CHALLENGES AND FUTURE WORK: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16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 dirty="0">
                <a:solidFill>
                  <a:srgbClr val="FFFFFF"/>
                </a:solidFill>
                <a:latin typeface="Balsamiq Sans"/>
              </a:rPr>
              <a:t>Talking about improvements, prospective future paths, and project issues upcoming projects could involve </a:t>
            </a:r>
          </a:p>
          <a:p>
            <a:pPr algn="ctr">
              <a:lnSpc>
                <a:spcPts val="4252"/>
              </a:lnSpc>
            </a:pPr>
            <a:endParaRPr lang="en-US" sz="3221" dirty="0">
              <a:solidFill>
                <a:srgbClr val="FFFFFF"/>
              </a:solidFill>
              <a:latin typeface="Balsamiq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414946" y="-254854"/>
            <a:ext cx="5300094" cy="4114800"/>
          </a:xfrm>
          <a:custGeom>
            <a:avLst/>
            <a:gdLst/>
            <a:ahLst/>
            <a:cxnLst/>
            <a:rect l="l" t="t" r="r" b="b"/>
            <a:pathLst>
              <a:path w="5300094" h="4114800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557849" y="5693908"/>
            <a:ext cx="6026698" cy="167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4"/>
              </a:lnSpc>
            </a:pPr>
            <a:r>
              <a:rPr lang="en-US" sz="2346" dirty="0">
                <a:solidFill>
                  <a:srgbClr val="FFFFFF"/>
                </a:solidFill>
                <a:latin typeface="Balsamiq Sans"/>
              </a:rPr>
              <a:t>code examples, thorough experimental data, and other pertinent data included for reference</a:t>
            </a:r>
          </a:p>
          <a:p>
            <a:pPr>
              <a:lnSpc>
                <a:spcPts val="3284"/>
              </a:lnSpc>
            </a:pPr>
            <a:endParaRPr lang="en-US" sz="2346" dirty="0">
              <a:solidFill>
                <a:srgbClr val="FFFFFF"/>
              </a:solidFill>
              <a:latin typeface="Balsamiq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52902" y="5867315"/>
            <a:ext cx="5946448" cy="252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4"/>
              </a:lnSpc>
            </a:pPr>
            <a:r>
              <a:rPr lang="en-US" sz="2346" dirty="0">
                <a:solidFill>
                  <a:srgbClr val="FFFFFF"/>
                </a:solidFill>
                <a:latin typeface="Balsamiq Sans"/>
              </a:rPr>
              <a:t>An overview of significant findings, contributions to the design of DSL compilers, and future development prospects</a:t>
            </a:r>
          </a:p>
          <a:p>
            <a:pPr>
              <a:lnSpc>
                <a:spcPts val="3284"/>
              </a:lnSpc>
            </a:pPr>
            <a:endParaRPr lang="en-US" sz="2346" dirty="0">
              <a:solidFill>
                <a:srgbClr val="FFFFFF"/>
              </a:solidFill>
              <a:latin typeface="Balsamiq Sans"/>
            </a:endParaRPr>
          </a:p>
          <a:p>
            <a:pPr>
              <a:lnSpc>
                <a:spcPts val="3284"/>
              </a:lnSpc>
            </a:pPr>
            <a:endParaRPr lang="en-US" sz="2346" dirty="0">
              <a:solidFill>
                <a:srgbClr val="FFFFFF"/>
              </a:solidFill>
              <a:latin typeface="Balsamiq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406132" y="4267664"/>
            <a:ext cx="4031744" cy="1280079"/>
          </a:xfrm>
          <a:custGeom>
            <a:avLst/>
            <a:gdLst/>
            <a:ahLst/>
            <a:cxnLst/>
            <a:rect l="l" t="t" r="r" b="b"/>
            <a:pathLst>
              <a:path w="4031744" h="1280079">
                <a:moveTo>
                  <a:pt x="0" y="0"/>
                </a:moveTo>
                <a:lnTo>
                  <a:pt x="4031744" y="0"/>
                </a:lnTo>
                <a:lnTo>
                  <a:pt x="4031744" y="1280078"/>
                </a:lnTo>
                <a:lnTo>
                  <a:pt x="0" y="1280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52902" y="4438059"/>
            <a:ext cx="493820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7"/>
              </a:lnSpc>
              <a:spcBef>
                <a:spcPct val="0"/>
              </a:spcBef>
            </a:pPr>
            <a:r>
              <a:rPr lang="en-US" sz="4964" dirty="0">
                <a:solidFill>
                  <a:srgbClr val="FFFFFF"/>
                </a:solidFill>
                <a:latin typeface="Caveat Brush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2218220" y="4094257"/>
            <a:ext cx="4031744" cy="1280079"/>
          </a:xfrm>
          <a:custGeom>
            <a:avLst/>
            <a:gdLst/>
            <a:ahLst/>
            <a:cxnLst/>
            <a:rect l="l" t="t" r="r" b="b"/>
            <a:pathLst>
              <a:path w="4031744" h="1280079">
                <a:moveTo>
                  <a:pt x="0" y="0"/>
                </a:moveTo>
                <a:lnTo>
                  <a:pt x="4031744" y="0"/>
                </a:lnTo>
                <a:lnTo>
                  <a:pt x="4031744" y="1280078"/>
                </a:lnTo>
                <a:lnTo>
                  <a:pt x="0" y="1280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764990" y="4267664"/>
            <a:ext cx="493820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7"/>
              </a:lnSpc>
              <a:spcBef>
                <a:spcPct val="0"/>
              </a:spcBef>
            </a:pPr>
            <a:r>
              <a:rPr lang="en-US" sz="4964" dirty="0">
                <a:solidFill>
                  <a:srgbClr val="FFFFFF"/>
                </a:solidFill>
                <a:latin typeface="Caveat Brush"/>
              </a:rPr>
              <a:t>APPENDICES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2358" y="3213834"/>
            <a:ext cx="10303285" cy="424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60"/>
              </a:lnSpc>
            </a:pPr>
            <a:r>
              <a:rPr lang="en-US" sz="19341">
                <a:solidFill>
                  <a:srgbClr val="FFFFFF"/>
                </a:solidFill>
                <a:latin typeface="Caveat Brush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-825270">
            <a:off x="4314807" y="3981121"/>
            <a:ext cx="2168278" cy="4114800"/>
          </a:xfrm>
          <a:custGeom>
            <a:avLst/>
            <a:gdLst/>
            <a:ahLst/>
            <a:cxnLst/>
            <a:rect l="l" t="t" r="r" b="b"/>
            <a:pathLst>
              <a:path w="2168278" h="4114800">
                <a:moveTo>
                  <a:pt x="0" y="0"/>
                </a:moveTo>
                <a:lnTo>
                  <a:pt x="2168278" y="0"/>
                </a:lnTo>
                <a:lnTo>
                  <a:pt x="21682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7693" y="6879238"/>
            <a:ext cx="6892615" cy="1165479"/>
          </a:xfrm>
          <a:custGeom>
            <a:avLst/>
            <a:gdLst/>
            <a:ahLst/>
            <a:cxnLst/>
            <a:rect l="l" t="t" r="r" b="b"/>
            <a:pathLst>
              <a:path w="6892615" h="1165479">
                <a:moveTo>
                  <a:pt x="0" y="0"/>
                </a:moveTo>
                <a:lnTo>
                  <a:pt x="6892614" y="0"/>
                </a:lnTo>
                <a:lnTo>
                  <a:pt x="6892614" y="1165479"/>
                </a:lnTo>
                <a:lnTo>
                  <a:pt x="0" y="1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28085" y="0"/>
            <a:ext cx="2486462" cy="2508984"/>
          </a:xfrm>
          <a:custGeom>
            <a:avLst/>
            <a:gdLst/>
            <a:ahLst/>
            <a:cxnLst/>
            <a:rect l="l" t="t" r="r" b="b"/>
            <a:pathLst>
              <a:path w="2486462" h="2508984">
                <a:moveTo>
                  <a:pt x="0" y="0"/>
                </a:moveTo>
                <a:lnTo>
                  <a:pt x="2486462" y="0"/>
                </a:lnTo>
                <a:lnTo>
                  <a:pt x="2486462" y="2508984"/>
                </a:lnTo>
                <a:lnTo>
                  <a:pt x="0" y="2508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8040383"/>
            <a:ext cx="2413968" cy="2435833"/>
          </a:xfrm>
          <a:custGeom>
            <a:avLst/>
            <a:gdLst/>
            <a:ahLst/>
            <a:cxnLst/>
            <a:rect l="l" t="t" r="r" b="b"/>
            <a:pathLst>
              <a:path w="2413968" h="2435833">
                <a:moveTo>
                  <a:pt x="0" y="0"/>
                </a:moveTo>
                <a:lnTo>
                  <a:pt x="2413968" y="0"/>
                </a:lnTo>
                <a:lnTo>
                  <a:pt x="2413968" y="2435834"/>
                </a:lnTo>
                <a:lnTo>
                  <a:pt x="0" y="24358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8688" y="-591649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8465" y="8891778"/>
            <a:ext cx="4716664" cy="36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3"/>
              </a:lnSpc>
            </a:pPr>
            <a:endParaRPr lang="en-US" sz="2199">
              <a:solidFill>
                <a:srgbClr val="FFFFF4"/>
              </a:solidFill>
              <a:latin typeface="Balsamiq Sans"/>
            </a:endParaRPr>
          </a:p>
        </p:txBody>
      </p:sp>
      <p:sp>
        <p:nvSpPr>
          <p:cNvPr id="5" name="Freeform 5"/>
          <p:cNvSpPr/>
          <p:nvPr/>
        </p:nvSpPr>
        <p:spPr>
          <a:xfrm flipV="1">
            <a:off x="4753323" y="8600882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4"/>
                </a:moveTo>
                <a:lnTo>
                  <a:pt x="14740902" y="2036924"/>
                </a:lnTo>
                <a:lnTo>
                  <a:pt x="14740902" y="0"/>
                </a:lnTo>
                <a:lnTo>
                  <a:pt x="0" y="0"/>
                </a:lnTo>
                <a:lnTo>
                  <a:pt x="0" y="20369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33001" y="2183109"/>
            <a:ext cx="7626299" cy="5920781"/>
          </a:xfrm>
          <a:custGeom>
            <a:avLst/>
            <a:gdLst/>
            <a:ahLst/>
            <a:cxnLst/>
            <a:rect l="l" t="t" r="r" b="b"/>
            <a:pathLst>
              <a:path w="7626299" h="5920781">
                <a:moveTo>
                  <a:pt x="0" y="0"/>
                </a:moveTo>
                <a:lnTo>
                  <a:pt x="7626299" y="0"/>
                </a:lnTo>
                <a:lnTo>
                  <a:pt x="7626299" y="5920782"/>
                </a:lnTo>
                <a:lnTo>
                  <a:pt x="0" y="5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7801F-BBC1-39EB-9406-E5954ABAD4A7}"/>
              </a:ext>
            </a:extLst>
          </p:cNvPr>
          <p:cNvSpPr txBox="1"/>
          <p:nvPr/>
        </p:nvSpPr>
        <p:spPr>
          <a:xfrm>
            <a:off x="1174803" y="4763717"/>
            <a:ext cx="880739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  <a:latin typeface="Caveat Brush" pitchFamily="2" charset="0"/>
              </a:rPr>
              <a:t>TITLE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aveat Brush" pitchFamily="2" charset="0"/>
              </a:rPr>
              <a:t>Overview of Domain-Specific Languages (DSLs) and their significance in modern  day  technological software development</a:t>
            </a:r>
            <a:endParaRPr lang="en-IN" sz="3600" dirty="0">
              <a:solidFill>
                <a:schemeClr val="bg1"/>
              </a:solidFill>
              <a:latin typeface="Caveat Brush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C0BFB-00D6-8D8B-AD85-83C2C8B19839}"/>
              </a:ext>
            </a:extLst>
          </p:cNvPr>
          <p:cNvSpPr txBox="1"/>
          <p:nvPr/>
        </p:nvSpPr>
        <p:spPr>
          <a:xfrm>
            <a:off x="838200" y="1333500"/>
            <a:ext cx="84581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aveat Brush" pitchFamily="2" charset="0"/>
              </a:rPr>
              <a:t> CSA1461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Caveat Brush" pitchFamily="2" charset="0"/>
              </a:rPr>
              <a:t>Compiler design for CFL </a:t>
            </a:r>
          </a:p>
          <a:p>
            <a:pPr algn="ctr"/>
            <a:endParaRPr lang="en-IN" sz="6600" dirty="0">
              <a:solidFill>
                <a:schemeClr val="bg1"/>
              </a:solidFill>
              <a:latin typeface="Caveat Brush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44C07-8A55-624F-E6CB-C2A1D045FFB3}"/>
              </a:ext>
            </a:extLst>
          </p:cNvPr>
          <p:cNvSpPr txBox="1"/>
          <p:nvPr/>
        </p:nvSpPr>
        <p:spPr>
          <a:xfrm>
            <a:off x="533400" y="7660086"/>
            <a:ext cx="421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veat Brush" pitchFamily="2" charset="0"/>
              </a:rPr>
              <a:t>Kishore  B (</a:t>
            </a:r>
            <a:r>
              <a:rPr lang="en-IN" sz="2400" dirty="0">
                <a:solidFill>
                  <a:schemeClr val="bg1"/>
                </a:solidFill>
                <a:effectLst/>
                <a:latin typeface="Caveat Brush" pitchFamily="2" charset="0"/>
                <a:ea typeface="Times New Roman" panose="02020603050405020304" pitchFamily="18" charset="0"/>
              </a:rPr>
              <a:t>192110670</a:t>
            </a:r>
            <a:r>
              <a:rPr lang="en-IN" sz="2400" dirty="0">
                <a:solidFill>
                  <a:schemeClr val="bg1"/>
                </a:solidFill>
                <a:latin typeface="Caveat Brush" pitchFamily="2" charset="0"/>
                <a:ea typeface="Times New Roman" panose="02020603050405020304" pitchFamily="18" charset="0"/>
              </a:rPr>
              <a:t>)</a:t>
            </a:r>
            <a:endParaRPr lang="en-US" sz="2400" dirty="0">
              <a:solidFill>
                <a:schemeClr val="bg1"/>
              </a:solidFill>
              <a:latin typeface="Caveat Brush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veat Brush" pitchFamily="2" charset="0"/>
              </a:rPr>
              <a:t>Sornesh M S (192211052)</a:t>
            </a:r>
          </a:p>
          <a:p>
            <a:r>
              <a:rPr lang="en-IN" sz="2400" dirty="0">
                <a:solidFill>
                  <a:schemeClr val="bg1"/>
                </a:solidFill>
                <a:latin typeface="Caveat Brush" pitchFamily="2" charset="0"/>
              </a:rPr>
              <a:t>Ram nithin R (192211059)</a:t>
            </a:r>
          </a:p>
        </p:txBody>
      </p:sp>
    </p:spTree>
    <p:extLst>
      <p:ext uri="{BB962C8B-B14F-4D97-AF65-F5344CB8AC3E}">
        <p14:creationId xmlns:p14="http://schemas.microsoft.com/office/powerpoint/2010/main" val="202784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3846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ctr">
              <a:lnSpc>
                <a:spcPts val="4252"/>
              </a:lnSpc>
              <a:buFont typeface="Wingdings" panose="05000000000000000000" pitchFamily="2" charset="2"/>
              <a:buChar char="q"/>
            </a:pPr>
            <a:r>
              <a:rPr lang="en-US" sz="3221" dirty="0">
                <a:solidFill>
                  <a:srgbClr val="FFFFFF"/>
                </a:solidFill>
                <a:latin typeface="Balsamiq Sans"/>
              </a:rPr>
              <a:t>An introduction to domain specific languages(DSLs) and the role they play in modern software development.</a:t>
            </a:r>
          </a:p>
          <a:p>
            <a:pPr marL="457200" indent="-457200" algn="ctr">
              <a:lnSpc>
                <a:spcPts val="4252"/>
              </a:lnSpc>
              <a:buFont typeface="Wingdings" panose="05000000000000000000" pitchFamily="2" charset="2"/>
              <a:buChar char="q"/>
            </a:pPr>
            <a:endParaRPr lang="en-US" sz="3221" dirty="0">
              <a:solidFill>
                <a:srgbClr val="FFFFFF"/>
              </a:solidFill>
              <a:latin typeface="Balsamiq Sans"/>
            </a:endParaRPr>
          </a:p>
          <a:p>
            <a:pPr marL="457200" indent="-457200" algn="ctr">
              <a:lnSpc>
                <a:spcPts val="4252"/>
              </a:lnSpc>
              <a:buFont typeface="Wingdings" panose="05000000000000000000" pitchFamily="2" charset="2"/>
              <a:buChar char="q"/>
            </a:pPr>
            <a:r>
              <a:rPr lang="en-US" sz="3221" dirty="0">
                <a:solidFill>
                  <a:srgbClr val="FFFFFF"/>
                </a:solidFill>
                <a:latin typeface="Balsamiq Sans"/>
              </a:rPr>
              <a:t>The significance of specialized DSL compilers in converting complex DSL code into instructions that can be executed by a machine.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88" b="-17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6556" y="5095875"/>
            <a:ext cx="10474887" cy="1088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 dirty="0">
                <a:solidFill>
                  <a:srgbClr val="FFFFF4"/>
                </a:solidFill>
                <a:latin typeface="Balsamiq Sans"/>
              </a:rPr>
              <a:t>DSL compiler frond end design challenges , such as lexical , syntactic and semantic analysis complexity</a:t>
            </a:r>
          </a:p>
        </p:txBody>
      </p:sp>
      <p:sp>
        <p:nvSpPr>
          <p:cNvPr id="4" name="Freeform 4"/>
          <p:cNvSpPr/>
          <p:nvPr/>
        </p:nvSpPr>
        <p:spPr>
          <a:xfrm>
            <a:off x="6037537" y="2668937"/>
            <a:ext cx="6212926" cy="1972604"/>
          </a:xfrm>
          <a:custGeom>
            <a:avLst/>
            <a:gdLst/>
            <a:ahLst/>
            <a:cxnLst/>
            <a:rect l="l" t="t" r="r" b="b"/>
            <a:pathLst>
              <a:path w="6212926" h="1972604">
                <a:moveTo>
                  <a:pt x="0" y="0"/>
                </a:moveTo>
                <a:lnTo>
                  <a:pt x="6212926" y="0"/>
                </a:lnTo>
                <a:lnTo>
                  <a:pt x="6212926" y="1972604"/>
                </a:lnTo>
                <a:lnTo>
                  <a:pt x="0" y="1972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9985">
            <a:off x="6168001" y="2582328"/>
            <a:ext cx="5951998" cy="165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5"/>
              </a:lnSpc>
            </a:pPr>
            <a:r>
              <a:rPr lang="en-US" sz="9853">
                <a:solidFill>
                  <a:srgbClr val="FFFFFF"/>
                </a:solidFill>
                <a:latin typeface="Caveat Brush"/>
              </a:rPr>
              <a:t>STATEMENT</a:t>
            </a:r>
          </a:p>
        </p:txBody>
      </p:sp>
      <p:sp>
        <p:nvSpPr>
          <p:cNvPr id="6" name="Freeform 6"/>
          <p:cNvSpPr/>
          <p:nvPr/>
        </p:nvSpPr>
        <p:spPr>
          <a:xfrm>
            <a:off x="6803135" y="1373063"/>
            <a:ext cx="4681729" cy="1486449"/>
          </a:xfrm>
          <a:custGeom>
            <a:avLst/>
            <a:gdLst/>
            <a:ahLst/>
            <a:cxnLst/>
            <a:rect l="l" t="t" r="r" b="b"/>
            <a:pathLst>
              <a:path w="4681729" h="1486449">
                <a:moveTo>
                  <a:pt x="0" y="0"/>
                </a:moveTo>
                <a:lnTo>
                  <a:pt x="4681730" y="0"/>
                </a:lnTo>
                <a:lnTo>
                  <a:pt x="4681730" y="1486450"/>
                </a:lnTo>
                <a:lnTo>
                  <a:pt x="0" y="1486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06218" y="1230188"/>
            <a:ext cx="5275565" cy="133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0"/>
              </a:lnSpc>
            </a:pPr>
            <a:r>
              <a:rPr lang="en-US" sz="7843">
                <a:solidFill>
                  <a:srgbClr val="FFFFFF"/>
                </a:solidFill>
                <a:latin typeface="Caveat Brush"/>
              </a:rPr>
              <a:t>PROBLEM</a:t>
            </a:r>
          </a:p>
        </p:txBody>
      </p:sp>
      <p:sp>
        <p:nvSpPr>
          <p:cNvPr id="8" name="Freeform 8"/>
          <p:cNvSpPr/>
          <p:nvPr/>
        </p:nvSpPr>
        <p:spPr>
          <a:xfrm>
            <a:off x="14546383" y="6297775"/>
            <a:ext cx="2712917" cy="2960525"/>
          </a:xfrm>
          <a:custGeom>
            <a:avLst/>
            <a:gdLst/>
            <a:ahLst/>
            <a:cxnLst/>
            <a:rect l="l" t="t" r="r" b="b"/>
            <a:pathLst>
              <a:path w="2712917" h="2960525">
                <a:moveTo>
                  <a:pt x="0" y="0"/>
                </a:moveTo>
                <a:lnTo>
                  <a:pt x="2712917" y="0"/>
                </a:lnTo>
                <a:lnTo>
                  <a:pt x="2712917" y="2960525"/>
                </a:lnTo>
                <a:lnTo>
                  <a:pt x="0" y="296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63056" y="6117782"/>
            <a:ext cx="4261464" cy="3943791"/>
          </a:xfrm>
          <a:custGeom>
            <a:avLst/>
            <a:gdLst/>
            <a:ahLst/>
            <a:cxnLst/>
            <a:rect l="l" t="t" r="r" b="b"/>
            <a:pathLst>
              <a:path w="4261464" h="3943791">
                <a:moveTo>
                  <a:pt x="4261464" y="0"/>
                </a:moveTo>
                <a:lnTo>
                  <a:pt x="0" y="0"/>
                </a:lnTo>
                <a:lnTo>
                  <a:pt x="0" y="3943791"/>
                </a:lnTo>
                <a:lnTo>
                  <a:pt x="4261464" y="3943791"/>
                </a:lnTo>
                <a:lnTo>
                  <a:pt x="42614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93546">
            <a:off x="10764782" y="2006577"/>
            <a:ext cx="5221021" cy="6126952"/>
            <a:chOff x="0" y="0"/>
            <a:chExt cx="11125200" cy="13055600"/>
          </a:xfrm>
        </p:grpSpPr>
        <p:sp>
          <p:nvSpPr>
            <p:cNvPr id="4" name="Freeform 4"/>
            <p:cNvSpPr/>
            <p:nvPr/>
          </p:nvSpPr>
          <p:spPr>
            <a:xfrm>
              <a:off x="438150" y="657860"/>
              <a:ext cx="10280650" cy="10716260"/>
            </a:xfrm>
            <a:custGeom>
              <a:avLst/>
              <a:gdLst/>
              <a:ahLst/>
              <a:cxnLst/>
              <a:rect l="l" t="t" r="r" b="b"/>
              <a:pathLst>
                <a:path w="10280650" h="10716260">
                  <a:moveTo>
                    <a:pt x="0" y="0"/>
                  </a:moveTo>
                  <a:lnTo>
                    <a:pt x="10280650" y="0"/>
                  </a:lnTo>
                  <a:lnTo>
                    <a:pt x="10280650" y="10716260"/>
                  </a:lnTo>
                  <a:lnTo>
                    <a:pt x="0" y="10716260"/>
                  </a:lnTo>
                  <a:close/>
                </a:path>
              </a:pathLst>
            </a:custGeom>
            <a:blipFill>
              <a:blip r:embed="rId3"/>
              <a:stretch>
                <a:fillRect t="-21861" b="-218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1125200" cy="13055600"/>
            </a:xfrm>
            <a:custGeom>
              <a:avLst/>
              <a:gdLst/>
              <a:ahLst/>
              <a:cxnLst/>
              <a:rect l="l" t="t" r="r" b="b"/>
              <a:pathLst>
                <a:path w="11125200" h="13055600">
                  <a:moveTo>
                    <a:pt x="0" y="0"/>
                  </a:moveTo>
                  <a:lnTo>
                    <a:pt x="0" y="13055600"/>
                  </a:lnTo>
                  <a:lnTo>
                    <a:pt x="11125200" y="13055600"/>
                  </a:lnTo>
                  <a:lnTo>
                    <a:pt x="11125200" y="0"/>
                  </a:lnTo>
                  <a:lnTo>
                    <a:pt x="0" y="0"/>
                  </a:lnTo>
                  <a:close/>
                  <a:moveTo>
                    <a:pt x="9537700" y="10160000"/>
                  </a:moveTo>
                  <a:lnTo>
                    <a:pt x="1358900" y="10160000"/>
                  </a:lnTo>
                  <a:lnTo>
                    <a:pt x="1358900" y="1981200"/>
                  </a:lnTo>
                  <a:lnTo>
                    <a:pt x="9537700" y="1981200"/>
                  </a:lnTo>
                  <a:lnTo>
                    <a:pt x="9537700" y="10160000"/>
                  </a:lnTo>
                  <a:close/>
                </a:path>
              </a:pathLst>
            </a:custGeom>
            <a:blipFill>
              <a:blip r:embed="rId4"/>
              <a:stretch>
                <a:fillRect l="-21" r="-2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-2540" y="-1270"/>
              <a:ext cx="11127740" cy="13051790"/>
            </a:xfrm>
            <a:custGeom>
              <a:avLst/>
              <a:gdLst/>
              <a:ahLst/>
              <a:cxnLst/>
              <a:rect l="l" t="t" r="r" b="b"/>
              <a:pathLst>
                <a:path w="11127740" h="13051790">
                  <a:moveTo>
                    <a:pt x="0" y="0"/>
                  </a:moveTo>
                  <a:lnTo>
                    <a:pt x="0" y="13051790"/>
                  </a:lnTo>
                  <a:lnTo>
                    <a:pt x="11127740" y="13051790"/>
                  </a:lnTo>
                  <a:lnTo>
                    <a:pt x="11127740" y="0"/>
                  </a:lnTo>
                  <a:lnTo>
                    <a:pt x="0" y="0"/>
                  </a:lnTo>
                  <a:close/>
                  <a:moveTo>
                    <a:pt x="10360660" y="10704830"/>
                  </a:moveTo>
                  <a:lnTo>
                    <a:pt x="812800" y="10704830"/>
                  </a:lnTo>
                  <a:lnTo>
                    <a:pt x="812800" y="1225550"/>
                  </a:lnTo>
                  <a:lnTo>
                    <a:pt x="10360660" y="1225550"/>
                  </a:lnTo>
                  <a:lnTo>
                    <a:pt x="10360660" y="10704830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344746" y="1875596"/>
            <a:ext cx="5811833" cy="1845257"/>
          </a:xfrm>
          <a:custGeom>
            <a:avLst/>
            <a:gdLst/>
            <a:ahLst/>
            <a:cxnLst/>
            <a:rect l="l" t="t" r="r" b="b"/>
            <a:pathLst>
              <a:path w="5811833" h="1845257">
                <a:moveTo>
                  <a:pt x="0" y="0"/>
                </a:moveTo>
                <a:lnTo>
                  <a:pt x="5811833" y="0"/>
                </a:lnTo>
                <a:lnTo>
                  <a:pt x="5811833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01731" y="2018471"/>
            <a:ext cx="5747722" cy="121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1"/>
              </a:lnSpc>
            </a:pPr>
            <a:r>
              <a:rPr lang="en-US" sz="8894">
                <a:solidFill>
                  <a:srgbClr val="FFFFFF"/>
                </a:solidFill>
                <a:latin typeface="Caveat Brush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2671" y="4436496"/>
            <a:ext cx="7665843" cy="329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 dirty="0">
                <a:solidFill>
                  <a:srgbClr val="FFFFFF"/>
                </a:solidFill>
                <a:latin typeface="Balsamiq Sans"/>
              </a:rPr>
              <a:t>The project's main goals include developing a functional DSL compiler front-end, incorporating a register allocation mechanism, and researching machine learning strategies for compiler optimization.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 dirty="0">
                <a:solidFill>
                  <a:srgbClr val="FFFFFF"/>
                </a:solidFill>
                <a:latin typeface="Caveat Brush"/>
              </a:rPr>
              <a:t>METHODOLOGIES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219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 dirty="0">
                <a:solidFill>
                  <a:srgbClr val="FFFFFF"/>
                </a:solidFill>
                <a:latin typeface="Balsamiq Sans"/>
              </a:rPr>
              <a:t>Methods employed to meet project goals, such as machine learning integration, register allocation approach, front-end design, and literature review</a:t>
            </a:r>
          </a:p>
          <a:p>
            <a:pPr algn="ctr">
              <a:lnSpc>
                <a:spcPts val="4252"/>
              </a:lnSpc>
            </a:pPr>
            <a:endParaRPr lang="en-US" sz="3221" dirty="0">
              <a:solidFill>
                <a:srgbClr val="FFFFFF"/>
              </a:solidFill>
              <a:latin typeface="Balsamiq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LITERATURE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219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 dirty="0">
                <a:solidFill>
                  <a:srgbClr val="FFFFFF"/>
                </a:solidFill>
                <a:latin typeface="Balsamiq Sans"/>
              </a:rPr>
              <a:t>insights from earlier studies on DSL compilers, highlighting the importance of semantic analysis, syntax analysis, and front-end design</a:t>
            </a:r>
          </a:p>
          <a:p>
            <a:pPr algn="ctr">
              <a:lnSpc>
                <a:spcPts val="4252"/>
              </a:lnSpc>
            </a:pPr>
            <a:endParaRPr lang="en-US" sz="3221" dirty="0">
              <a:solidFill>
                <a:srgbClr val="FFFFFF"/>
              </a:solidFill>
              <a:latin typeface="Balsamiq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5100357" y="1018962"/>
            <a:ext cx="7062701" cy="255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8"/>
              </a:lnSpc>
            </a:pPr>
            <a:r>
              <a:rPr lang="en-US" sz="7356">
                <a:solidFill>
                  <a:srgbClr val="FFFFFF"/>
                </a:solidFill>
                <a:latin typeface="Caveat Brush"/>
              </a:rPr>
              <a:t>IMPLEMENTATION DETAILS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74887" cy="329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 dirty="0">
                <a:solidFill>
                  <a:srgbClr val="FFFFFF"/>
                </a:solidFill>
                <a:latin typeface="Balsamiq Sans"/>
              </a:rPr>
              <a:t>Details about how different components are implemented, such as the programming language and tools utilized, how DSL grammar details are handled, and how to create an intermediate representation.</a:t>
            </a:r>
          </a:p>
          <a:p>
            <a:pPr algn="ctr">
              <a:lnSpc>
                <a:spcPts val="4252"/>
              </a:lnSpc>
            </a:pPr>
            <a:endParaRPr lang="en-US" sz="3221" dirty="0">
              <a:solidFill>
                <a:srgbClr val="FFFFFF"/>
              </a:solidFill>
              <a:latin typeface="Balsamiq Sans"/>
            </a:endParaRPr>
          </a:p>
          <a:p>
            <a:pPr algn="ctr">
              <a:lnSpc>
                <a:spcPts val="4252"/>
              </a:lnSpc>
            </a:pPr>
            <a:endParaRPr lang="en-US" sz="3221" dirty="0">
              <a:solidFill>
                <a:srgbClr val="FFFFFF"/>
              </a:solidFill>
              <a:latin typeface="Balsamiq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3867" y="6065863"/>
            <a:ext cx="2925433" cy="3192437"/>
          </a:xfrm>
          <a:custGeom>
            <a:avLst/>
            <a:gdLst/>
            <a:ahLst/>
            <a:cxnLst/>
            <a:rect l="l" t="t" r="r" b="b"/>
            <a:pathLst>
              <a:path w="2925433" h="3192437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57867" y="577983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627">
            <a:off x="3910346" y="902962"/>
            <a:ext cx="11090944" cy="261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4"/>
              </a:lnSpc>
            </a:pPr>
            <a:r>
              <a:rPr lang="en-US" sz="7502">
                <a:solidFill>
                  <a:srgbClr val="FFFFFF"/>
                </a:solidFill>
                <a:latin typeface="Caveat Brush"/>
              </a:rPr>
              <a:t>INTRODUEXPERIMENTAL SETUPCTION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06556" y="4102961"/>
            <a:ext cx="10427310" cy="159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3"/>
              </a:lnSpc>
            </a:pPr>
            <a:r>
              <a:rPr lang="en-US" sz="3206" dirty="0">
                <a:solidFill>
                  <a:srgbClr val="FFFFFF"/>
                </a:solidFill>
                <a:latin typeface="Balsamiq Sans"/>
              </a:rPr>
              <a:t>Specifics of the software and hardware setup used to evaluate the DSL compiler’s performance in different scenarios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318</Words>
  <Application>Microsoft Office PowerPoint</Application>
  <PresentationFormat>Custom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Caveat Brush</vt:lpstr>
      <vt:lpstr>Wingdings</vt:lpstr>
      <vt:lpstr>Arial</vt:lpstr>
      <vt:lpstr>Balsamiq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Black Scribbles Doodles Animated Project Introduction Presentation</dc:title>
  <dc:creator>vinaykumarchowdary</dc:creator>
  <cp:lastModifiedBy>SORNESH M S</cp:lastModifiedBy>
  <cp:revision>3</cp:revision>
  <dcterms:created xsi:type="dcterms:W3CDTF">2006-08-16T00:00:00Z</dcterms:created>
  <dcterms:modified xsi:type="dcterms:W3CDTF">2024-03-28T18:13:16Z</dcterms:modified>
  <dc:identifier>DAF9qqHIv6U</dc:identifier>
</cp:coreProperties>
</file>